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692" r:id="rId2"/>
    <p:sldId id="3693"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FE8566-2D17-BE97-21C3-8FD58A4F201D}" name="Nthupang Magolego" initials="NM" userId="S::NMagolego@ncr.org.za::987514b0-cc76-48a0-b244-75e48f6cd0a6" providerId="AD"/>
  <p188:author id="{BF82D9D6-484E-5338-22A9-55EBFDE58920}" name="Collen Masunda" initials="CM" userId="S::cmasunda@ifc.org::a9bafc1a-3177-4d7c-95df-615bcc0a077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hlali Matibe" initials="MM" lastIdx="10" clrIdx="0">
    <p:extLst>
      <p:ext uri="{19B8F6BF-5375-455C-9EA6-DF929625EA0E}">
        <p15:presenceInfo xmlns:p15="http://schemas.microsoft.com/office/powerpoint/2012/main" userId="Mihlali Matibe" providerId="None"/>
      </p:ext>
    </p:extLst>
  </p:cmAuthor>
  <p:cmAuthor id="2" name="Grace Mathebula" initia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6" autoAdjust="0"/>
    <p:restoredTop sz="94660"/>
  </p:normalViewPr>
  <p:slideViewPr>
    <p:cSldViewPr snapToGrid="0">
      <p:cViewPr varScale="1">
        <p:scale>
          <a:sx n="97" d="100"/>
          <a:sy n="97" d="100"/>
        </p:scale>
        <p:origin x="58" y="67"/>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06427A-883C-4EAD-8C1C-425B3262F29E}" type="datetimeFigureOut">
              <a:rPr lang="en-US" smtClean="0"/>
              <a:t>3/22/2023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DEFBE-A33E-426D-96F6-A388E6F6B36D}" type="slidenum">
              <a:rPr lang="en-US" smtClean="0"/>
              <a:t>‹#›</a:t>
            </a:fld>
            <a:endParaRPr lang="en-US" dirty="0"/>
          </a:p>
        </p:txBody>
      </p:sp>
    </p:spTree>
    <p:extLst>
      <p:ext uri="{BB962C8B-B14F-4D97-AF65-F5344CB8AC3E}">
        <p14:creationId xmlns:p14="http://schemas.microsoft.com/office/powerpoint/2010/main" val="3057126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fd18d66b65_0_0:notes"/>
          <p:cNvSpPr txBox="1">
            <a:spLocks noGrp="1"/>
          </p:cNvSpPr>
          <p:nvPr>
            <p:ph type="body" idx="1"/>
          </p:nvPr>
        </p:nvSpPr>
        <p:spPr>
          <a:xfrm>
            <a:off x="992348" y="3230565"/>
            <a:ext cx="7943400" cy="3057600"/>
          </a:xfrm>
          <a:prstGeom prst="rect">
            <a:avLst/>
          </a:prstGeom>
        </p:spPr>
        <p:txBody>
          <a:bodyPr spcFirstLastPara="1" wrap="square" lIns="92450" tIns="46225" rIns="92450" bIns="46225" anchor="t" anchorCtr="0">
            <a:noAutofit/>
          </a:bodyPr>
          <a:lstStyle/>
          <a:p>
            <a:pPr marL="0" lvl="0" indent="0" algn="l" rtl="0">
              <a:spcBef>
                <a:spcPts val="360"/>
              </a:spcBef>
              <a:spcAft>
                <a:spcPts val="0"/>
              </a:spcAft>
              <a:buNone/>
            </a:pPr>
            <a:endParaRPr dirty="0"/>
          </a:p>
        </p:txBody>
      </p:sp>
      <p:sp>
        <p:nvSpPr>
          <p:cNvPr id="135" name="Google Shape;135;g1fd18d66b65_0_0:notes"/>
          <p:cNvSpPr>
            <a:spLocks noGrp="1" noRot="1" noChangeAspect="1"/>
          </p:cNvSpPr>
          <p:nvPr>
            <p:ph type="sldImg" idx="2"/>
          </p:nvPr>
        </p:nvSpPr>
        <p:spPr>
          <a:xfrm>
            <a:off x="2698750" y="509588"/>
            <a:ext cx="4532313"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6820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fd18d66b65_0_0:notes"/>
          <p:cNvSpPr txBox="1">
            <a:spLocks noGrp="1"/>
          </p:cNvSpPr>
          <p:nvPr>
            <p:ph type="body" idx="1"/>
          </p:nvPr>
        </p:nvSpPr>
        <p:spPr>
          <a:xfrm>
            <a:off x="992348" y="3230565"/>
            <a:ext cx="7943400" cy="3057600"/>
          </a:xfrm>
          <a:prstGeom prst="rect">
            <a:avLst/>
          </a:prstGeom>
        </p:spPr>
        <p:txBody>
          <a:bodyPr spcFirstLastPara="1" wrap="square" lIns="92450" tIns="46225" rIns="92450" bIns="46225" anchor="t" anchorCtr="0">
            <a:noAutofit/>
          </a:bodyPr>
          <a:lstStyle/>
          <a:p>
            <a:pPr marL="0" lvl="0" indent="0" algn="l" rtl="0">
              <a:spcBef>
                <a:spcPts val="360"/>
              </a:spcBef>
              <a:spcAft>
                <a:spcPts val="0"/>
              </a:spcAft>
              <a:buNone/>
            </a:pPr>
            <a:endParaRPr dirty="0"/>
          </a:p>
        </p:txBody>
      </p:sp>
      <p:sp>
        <p:nvSpPr>
          <p:cNvPr id="135" name="Google Shape;135;g1fd18d66b65_0_0:notes"/>
          <p:cNvSpPr>
            <a:spLocks noGrp="1" noRot="1" noChangeAspect="1"/>
          </p:cNvSpPr>
          <p:nvPr>
            <p:ph type="sldImg" idx="2"/>
          </p:nvPr>
        </p:nvSpPr>
        <p:spPr>
          <a:xfrm>
            <a:off x="2698750" y="509588"/>
            <a:ext cx="4532313"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5611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9B8B7-7C2E-4E84-B66B-E75B77A3F6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7FFCF0-E782-4AF3-AD0B-F3A00A0F05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69C75E-882B-4443-A752-9D67F1D6481C}"/>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056D275F-B051-4F85-828C-EC8393126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D80560-329F-4A1E-B2CD-CC20A12671EF}"/>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1437524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CFEE9-6663-4F37-9607-F4B0823BDC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0D5C98-9D0B-4DA7-A55D-9443C169A2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8A2CD1-65D8-46CD-BE50-55E48DD71190}"/>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E35DAD32-33C3-4854-A3BD-2DC9684863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A8EF18-CAC6-40F4-92D9-384CA96365E2}"/>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2872461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592E68-F2D3-43B0-9FAC-6816FEE86F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7C928C-BCA7-4AC9-B88D-B95F597C8B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7394E6-AB6F-4367-9C89-1E9D499DBEDA}"/>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0641CEF5-B027-4CC2-8A6B-41A3880F0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3D6337-A22C-42D5-AD38-07E02D7DA948}"/>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414529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4BD0B-3B3F-47DA-B037-7E966C474D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F5DCFB-8491-4182-A8EE-001C9ECFC2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80D760-55BF-4F3C-901E-93DCF64BAFC7}"/>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FF521919-D7F7-4ADE-BCA6-CCFE940F9D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71491B-DF77-45D6-92BB-92A28DB86F53}"/>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2257999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1C166-E5BA-4569-AEC7-0C9FB5488C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FDF523-84CE-4EE3-B445-00D3048554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81AD93-2FAF-4B4A-8510-6D2B5B994791}"/>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B01642AA-2465-48AA-ABAB-1187B22DEF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33DD91-5E09-481A-9A51-F92B08E8373F}"/>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400386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7CA1E-AEE8-4AF9-AA4D-AE597CB923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AE1F0E-D308-44CF-BE9A-89FA5A8467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754B37-6FB7-4D40-B09E-0374C07C8E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664392-F3F2-42A4-9F49-F8A820189185}"/>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6" name="Footer Placeholder 5">
            <a:extLst>
              <a:ext uri="{FF2B5EF4-FFF2-40B4-BE49-F238E27FC236}">
                <a16:creationId xmlns:a16="http://schemas.microsoft.com/office/drawing/2014/main" id="{A9EEDA1D-25C4-404E-99D8-CE76C838D9F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174C4EC-CD7E-4BE7-844C-E7C71D33A945}"/>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62226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5434B-8D4E-4129-AD61-4B8144B00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C9C6DA-47F3-491D-A56A-389EC280F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25666A-9EC7-49C2-A388-68DC257519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210381-B386-4647-8002-56E82E3CD4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28B920-20A7-4EFA-A30E-C2F5A8EB26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3181A6-BED6-49C3-838F-68F55E13CE12}"/>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8" name="Footer Placeholder 7">
            <a:extLst>
              <a:ext uri="{FF2B5EF4-FFF2-40B4-BE49-F238E27FC236}">
                <a16:creationId xmlns:a16="http://schemas.microsoft.com/office/drawing/2014/main" id="{EFF23AAD-6ACC-4411-90D7-C3AF71D5C4D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0FEC78-117A-4C12-AAE1-CE79EFC91DD9}"/>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346375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E9377-CCFC-4F25-BC37-958100133A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8906A2-B0EE-4EF0-A484-0DE60DD18485}"/>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4" name="Footer Placeholder 3">
            <a:extLst>
              <a:ext uri="{FF2B5EF4-FFF2-40B4-BE49-F238E27FC236}">
                <a16:creationId xmlns:a16="http://schemas.microsoft.com/office/drawing/2014/main" id="{DD3BC58F-E9C9-4EEF-807A-BDE92C478DF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95A7644-550C-4C69-9E9E-669373EC869E}"/>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3686821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1DABAE-B759-4D69-939B-08CBD0BFEF8A}"/>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3" name="Footer Placeholder 2">
            <a:extLst>
              <a:ext uri="{FF2B5EF4-FFF2-40B4-BE49-F238E27FC236}">
                <a16:creationId xmlns:a16="http://schemas.microsoft.com/office/drawing/2014/main" id="{C21F09E2-56C8-460B-875D-F304241DC61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97D18AD-BBB0-4B9D-94AA-A8765496E41F}"/>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33092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6BDDA-B97E-4A21-850B-E5DF7E6590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D02069-8066-483D-913F-7E829D7DBF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A1960C-D79E-4572-A266-4E0784CA8D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DE29F9-6EB6-4558-80C8-4BDAB95193C2}"/>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6" name="Footer Placeholder 5">
            <a:extLst>
              <a:ext uri="{FF2B5EF4-FFF2-40B4-BE49-F238E27FC236}">
                <a16:creationId xmlns:a16="http://schemas.microsoft.com/office/drawing/2014/main" id="{918FE952-BEEF-4449-A834-3ED1EF52F7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4BEF26-AE15-460E-BC3F-4C842E80D0EA}"/>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68632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D8BED-EB20-4C18-98DE-FE2E6F7EA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134B33-D569-4B8B-8556-5E6F0B45B4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E4DF91C-167B-4F08-ABF0-5ABA1141AA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A1FCCD-91D9-495A-A218-A30C4B1CA26B}"/>
              </a:ext>
            </a:extLst>
          </p:cNvPr>
          <p:cNvSpPr>
            <a:spLocks noGrp="1"/>
          </p:cNvSpPr>
          <p:nvPr>
            <p:ph type="dt" sz="half" idx="10"/>
          </p:nvPr>
        </p:nvSpPr>
        <p:spPr/>
        <p:txBody>
          <a:bodyPr/>
          <a:lstStyle/>
          <a:p>
            <a:fld id="{CD1D33B1-ED11-4CA6-B454-2FB3AC8CFFFA}" type="datetimeFigureOut">
              <a:rPr lang="en-US" smtClean="0"/>
              <a:t>3/22/2023</a:t>
            </a:fld>
            <a:endParaRPr lang="en-US" dirty="0"/>
          </a:p>
        </p:txBody>
      </p:sp>
      <p:sp>
        <p:nvSpPr>
          <p:cNvPr id="6" name="Footer Placeholder 5">
            <a:extLst>
              <a:ext uri="{FF2B5EF4-FFF2-40B4-BE49-F238E27FC236}">
                <a16:creationId xmlns:a16="http://schemas.microsoft.com/office/drawing/2014/main" id="{8502EC2D-8B1E-4480-BC2E-3046E16E6D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BAD1B8-1BEC-4AB8-AF10-5F22A828E75D}"/>
              </a:ext>
            </a:extLst>
          </p:cNvPr>
          <p:cNvSpPr>
            <a:spLocks noGrp="1"/>
          </p:cNvSpPr>
          <p:nvPr>
            <p:ph type="sldNum" sz="quarter" idx="12"/>
          </p:nvPr>
        </p:nvSpPr>
        <p:spPr/>
        <p:txBody>
          <a:bodyPr/>
          <a:lstStyle/>
          <a:p>
            <a:fld id="{57F38C15-1A17-4E5F-9B75-AE97A4482287}" type="slidenum">
              <a:rPr lang="en-US" smtClean="0"/>
              <a:t>‹#›</a:t>
            </a:fld>
            <a:endParaRPr lang="en-US" dirty="0"/>
          </a:p>
        </p:txBody>
      </p:sp>
    </p:spTree>
    <p:extLst>
      <p:ext uri="{BB962C8B-B14F-4D97-AF65-F5344CB8AC3E}">
        <p14:creationId xmlns:p14="http://schemas.microsoft.com/office/powerpoint/2010/main" val="282125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61EABB-F16A-4A72-B897-81DD44307F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269CC8-6E09-40EC-9FFF-FB75448B27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94EC93-27E1-459C-8558-C4C22074DE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1D33B1-ED11-4CA6-B454-2FB3AC8CFFFA}" type="datetimeFigureOut">
              <a:rPr lang="en-US" smtClean="0"/>
              <a:t>3/22/2023</a:t>
            </a:fld>
            <a:endParaRPr lang="en-US" dirty="0"/>
          </a:p>
        </p:txBody>
      </p:sp>
      <p:sp>
        <p:nvSpPr>
          <p:cNvPr id="5" name="Footer Placeholder 4">
            <a:extLst>
              <a:ext uri="{FF2B5EF4-FFF2-40B4-BE49-F238E27FC236}">
                <a16:creationId xmlns:a16="http://schemas.microsoft.com/office/drawing/2014/main" id="{190F9689-4DF1-483B-A59E-B2B71EFDDA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B77D8EC-20CA-4558-B416-F3ED0CD408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F38C15-1A17-4E5F-9B75-AE97A4482287}" type="slidenum">
              <a:rPr lang="en-US" smtClean="0"/>
              <a:t>‹#›</a:t>
            </a:fld>
            <a:endParaRPr lang="en-US" dirty="0"/>
          </a:p>
        </p:txBody>
      </p:sp>
    </p:spTree>
    <p:extLst>
      <p:ext uri="{BB962C8B-B14F-4D97-AF65-F5344CB8AC3E}">
        <p14:creationId xmlns:p14="http://schemas.microsoft.com/office/powerpoint/2010/main" val="2931578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g1fd18d66b65_0_0"/>
          <p:cNvSpPr txBox="1">
            <a:spLocks noGrp="1"/>
          </p:cNvSpPr>
          <p:nvPr>
            <p:ph type="sldNum" idx="12"/>
          </p:nvPr>
        </p:nvSpPr>
        <p:spPr>
          <a:xfrm>
            <a:off x="7981950" y="6356351"/>
            <a:ext cx="2057400" cy="365100"/>
          </a:xfrm>
          <a:prstGeom prst="rect">
            <a:avLst/>
          </a:prstGeom>
          <a:noFill/>
          <a:ln>
            <a:noFill/>
          </a:ln>
        </p:spPr>
        <p:txBody>
          <a:bodyPr spcFirstLastPara="1" vert="horz" wrap="square" lIns="91425" tIns="45700" rIns="91425" bIns="45700" rtlCol="0" anchor="ctr" anchorCtr="0">
            <a:noAutofit/>
          </a:bodyPr>
          <a:lstStyle/>
          <a:p>
            <a:fld id="{00000000-1234-1234-1234-123412341234}" type="slidenum">
              <a:rPr lang="en-ZA"/>
              <a:pPr/>
              <a:t>1</a:t>
            </a:fld>
            <a:endParaRPr dirty="0"/>
          </a:p>
        </p:txBody>
      </p:sp>
      <p:cxnSp>
        <p:nvCxnSpPr>
          <p:cNvPr id="2" name="Straight Connector 1">
            <a:extLst>
              <a:ext uri="{FF2B5EF4-FFF2-40B4-BE49-F238E27FC236}">
                <a16:creationId xmlns:a16="http://schemas.microsoft.com/office/drawing/2014/main" id="{0F76EDA5-CCC4-B5BB-E807-B754065D82C9}"/>
              </a:ext>
            </a:extLst>
          </p:cNvPr>
          <p:cNvCxnSpPr/>
          <p:nvPr/>
        </p:nvCxnSpPr>
        <p:spPr>
          <a:xfrm>
            <a:off x="261257" y="721601"/>
            <a:ext cx="1142564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9295EF96-8D9B-3EE5-CAD0-26A8B3CFC0B3}"/>
              </a:ext>
            </a:extLst>
          </p:cNvPr>
          <p:cNvSpPr txBox="1">
            <a:spLocks/>
          </p:cNvSpPr>
          <p:nvPr/>
        </p:nvSpPr>
        <p:spPr>
          <a:xfrm>
            <a:off x="685800" y="200297"/>
            <a:ext cx="10182497" cy="435430"/>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solidFill>
                  <a:srgbClr val="009FDA"/>
                </a:solidFill>
                <a:latin typeface="Andes" panose="02000000000000000000" pitchFamily="50" charset="0"/>
                <a:cs typeface="Arial"/>
              </a:rPr>
              <a:t>PROBLEM STATEMENT</a:t>
            </a:r>
            <a:endParaRPr lang="en-US" sz="2800" b="1" dirty="0">
              <a:solidFill>
                <a:schemeClr val="accent5">
                  <a:lumMod val="75000"/>
                </a:schemeClr>
              </a:solidFill>
            </a:endParaRPr>
          </a:p>
          <a:p>
            <a:endParaRPr lang="en-US" sz="2800" b="1" dirty="0">
              <a:solidFill>
                <a:schemeClr val="accent5">
                  <a:lumMod val="75000"/>
                </a:schemeClr>
              </a:solidFill>
            </a:endParaRPr>
          </a:p>
        </p:txBody>
      </p:sp>
      <p:pic>
        <p:nvPicPr>
          <p:cNvPr id="4" name="Picture 67">
            <a:extLst>
              <a:ext uri="{FF2B5EF4-FFF2-40B4-BE49-F238E27FC236}">
                <a16:creationId xmlns:a16="http://schemas.microsoft.com/office/drawing/2014/main" id="{B20BEF1D-F858-4A32-9982-26F5CD6A3BA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28536"/>
          <a:stretch>
            <a:fillRect/>
          </a:stretch>
        </p:blipFill>
        <p:spPr>
          <a:xfrm>
            <a:off x="8461094" y="6080288"/>
            <a:ext cx="4231440" cy="777712"/>
          </a:xfrm>
          <a:prstGeom prst="rect">
            <a:avLst/>
          </a:prstGeom>
        </p:spPr>
      </p:pic>
      <p:pic>
        <p:nvPicPr>
          <p:cNvPr id="5" name="Picture 4">
            <a:extLst>
              <a:ext uri="{FF2B5EF4-FFF2-40B4-BE49-F238E27FC236}">
                <a16:creationId xmlns:a16="http://schemas.microsoft.com/office/drawing/2014/main" id="{2AE1A308-2CEC-9328-56CA-CBD999AB394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223" y="6184056"/>
            <a:ext cx="1707427" cy="652381"/>
          </a:xfrm>
          <a:prstGeom prst="rect">
            <a:avLst/>
          </a:prstGeom>
          <a:noFill/>
          <a:ln>
            <a:noFill/>
          </a:ln>
        </p:spPr>
      </p:pic>
      <p:sp>
        <p:nvSpPr>
          <p:cNvPr id="6" name="Content Placeholder 2">
            <a:extLst>
              <a:ext uri="{FF2B5EF4-FFF2-40B4-BE49-F238E27FC236}">
                <a16:creationId xmlns:a16="http://schemas.microsoft.com/office/drawing/2014/main" id="{1B40E32A-1CAF-A4ED-DE03-1BA4EE2F76E9}"/>
              </a:ext>
            </a:extLst>
          </p:cNvPr>
          <p:cNvSpPr txBox="1">
            <a:spLocks noChangeArrowheads="1"/>
          </p:cNvSpPr>
          <p:nvPr/>
        </p:nvSpPr>
        <p:spPr bwMode="auto">
          <a:xfrm>
            <a:off x="596242" y="1032358"/>
            <a:ext cx="11001103" cy="5689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chemeClr val="tx1"/>
                </a:solidFill>
                <a:latin typeface="Myriad Pro" pitchFamily="34" charset="0"/>
              </a:defRPr>
            </a:lvl1pPr>
            <a:lvl2pPr marL="742950" indent="-285750">
              <a:spcBef>
                <a:spcPct val="20000"/>
              </a:spcBef>
              <a:buChar char="–"/>
              <a:defRPr sz="2000">
                <a:solidFill>
                  <a:schemeClr val="tx1"/>
                </a:solidFill>
                <a:latin typeface="Myriad Pro" pitchFamily="34" charset="0"/>
              </a:defRPr>
            </a:lvl2pPr>
            <a:lvl3pPr marL="1143000" indent="-228600">
              <a:spcBef>
                <a:spcPct val="20000"/>
              </a:spcBef>
              <a:buChar char="•"/>
              <a:defRPr sz="2400">
                <a:solidFill>
                  <a:schemeClr val="tx1"/>
                </a:solidFill>
                <a:latin typeface="Myriad Pro" pitchFamily="34" charset="0"/>
              </a:defRPr>
            </a:lvl3pPr>
            <a:lvl4pPr marL="1600200" indent="-228600">
              <a:spcBef>
                <a:spcPct val="20000"/>
              </a:spcBef>
              <a:buChar char="–"/>
              <a:defRPr sz="1600">
                <a:solidFill>
                  <a:schemeClr val="tx1"/>
                </a:solidFill>
                <a:latin typeface="Myriad Pro" pitchFamily="34" charset="0"/>
              </a:defRPr>
            </a:lvl4pPr>
            <a:lvl5pPr marL="2057400" indent="-228600">
              <a:spcBef>
                <a:spcPct val="20000"/>
              </a:spcBef>
              <a:buChar char="»"/>
              <a:defRPr sz="1600">
                <a:solidFill>
                  <a:schemeClr val="tx1"/>
                </a:solidFill>
                <a:latin typeface="Myriad Pro" pitchFamily="34" charset="0"/>
              </a:defRPr>
            </a:lvl5pPr>
            <a:lvl6pPr marL="2514600" indent="-228600" eaLnBrk="0" fontAlgn="base" hangingPunct="0">
              <a:spcBef>
                <a:spcPct val="20000"/>
              </a:spcBef>
              <a:spcAft>
                <a:spcPct val="0"/>
              </a:spcAft>
              <a:buChar char="»"/>
              <a:defRPr sz="1600">
                <a:solidFill>
                  <a:schemeClr val="tx1"/>
                </a:solidFill>
                <a:latin typeface="Myriad Pro" pitchFamily="34" charset="0"/>
              </a:defRPr>
            </a:lvl6pPr>
            <a:lvl7pPr marL="2971800" indent="-228600" eaLnBrk="0" fontAlgn="base" hangingPunct="0">
              <a:spcBef>
                <a:spcPct val="20000"/>
              </a:spcBef>
              <a:spcAft>
                <a:spcPct val="0"/>
              </a:spcAft>
              <a:buChar char="»"/>
              <a:defRPr sz="1600">
                <a:solidFill>
                  <a:schemeClr val="tx1"/>
                </a:solidFill>
                <a:latin typeface="Myriad Pro" pitchFamily="34" charset="0"/>
              </a:defRPr>
            </a:lvl7pPr>
            <a:lvl8pPr marL="3429000" indent="-228600" eaLnBrk="0" fontAlgn="base" hangingPunct="0">
              <a:spcBef>
                <a:spcPct val="20000"/>
              </a:spcBef>
              <a:spcAft>
                <a:spcPct val="0"/>
              </a:spcAft>
              <a:buChar char="»"/>
              <a:defRPr sz="1600">
                <a:solidFill>
                  <a:schemeClr val="tx1"/>
                </a:solidFill>
                <a:latin typeface="Myriad Pro" pitchFamily="34" charset="0"/>
              </a:defRPr>
            </a:lvl8pPr>
            <a:lvl9pPr marL="3886200" indent="-228600" eaLnBrk="0" fontAlgn="base" hangingPunct="0">
              <a:spcBef>
                <a:spcPct val="20000"/>
              </a:spcBef>
              <a:spcAft>
                <a:spcPct val="0"/>
              </a:spcAft>
              <a:buChar char="»"/>
              <a:defRPr sz="1600">
                <a:solidFill>
                  <a:schemeClr val="tx1"/>
                </a:solidFill>
                <a:latin typeface="Myriad Pro" pitchFamily="34" charset="0"/>
              </a:defRPr>
            </a:lvl9pPr>
          </a:lstStyle>
          <a:p>
            <a:pPr algn="just">
              <a:spcAft>
                <a:spcPts val="1200"/>
              </a:spcAft>
              <a:buNone/>
            </a:pPr>
            <a:r>
              <a:rPr lang="en-US" altLang="en-US" sz="1600" b="1" i="1" dirty="0">
                <a:latin typeface="+mn-lt"/>
                <a:cs typeface="Arial" panose="020B0604020202020204" pitchFamily="34" charset="0"/>
              </a:rPr>
              <a:t>Problem Statement : </a:t>
            </a:r>
            <a:r>
              <a:rPr lang="en-US" altLang="en-US" sz="1600" dirty="0">
                <a:latin typeface="+mn-lt"/>
                <a:cs typeface="Arial" panose="020B0604020202020204" pitchFamily="34" charset="0"/>
              </a:rPr>
              <a:t>How can we leverage on technological innovation to improve the </a:t>
            </a:r>
            <a:r>
              <a:rPr lang="en-US" altLang="en-US" sz="1600" b="1" dirty="0">
                <a:latin typeface="+mn-lt"/>
                <a:cs typeface="Arial" panose="020B0604020202020204" pitchFamily="34" charset="0"/>
              </a:rPr>
              <a:t>resilience</a:t>
            </a:r>
            <a:r>
              <a:rPr lang="en-US" altLang="en-US" sz="1600" dirty="0">
                <a:latin typeface="+mn-lt"/>
                <a:cs typeface="Arial" panose="020B0604020202020204" pitchFamily="34" charset="0"/>
              </a:rPr>
              <a:t> and </a:t>
            </a:r>
            <a:r>
              <a:rPr lang="en-US" altLang="en-US" sz="1600" b="1" dirty="0">
                <a:latin typeface="+mn-lt"/>
                <a:cs typeface="Arial" panose="020B0604020202020204" pitchFamily="34" charset="0"/>
              </a:rPr>
              <a:t>compliance</a:t>
            </a:r>
            <a:r>
              <a:rPr lang="en-US" altLang="en-US" sz="1600" dirty="0">
                <a:latin typeface="+mn-lt"/>
                <a:cs typeface="Arial" panose="020B0604020202020204" pitchFamily="34" charset="0"/>
              </a:rPr>
              <a:t> of small credit providers</a:t>
            </a:r>
          </a:p>
          <a:p>
            <a:pPr algn="just">
              <a:spcAft>
                <a:spcPts val="1200"/>
              </a:spcAft>
              <a:buNone/>
            </a:pPr>
            <a:r>
              <a:rPr lang="en-ZA" altLang="en-US" sz="1600" b="1" i="1" dirty="0">
                <a:latin typeface="+mn-lt"/>
                <a:cs typeface="Arial" panose="020B0604020202020204" pitchFamily="34" charset="0"/>
              </a:rPr>
              <a:t>Who:  </a:t>
            </a:r>
            <a:r>
              <a:rPr lang="en-ZA" altLang="en-US" sz="1600" dirty="0">
                <a:latin typeface="+mn-lt"/>
                <a:cs typeface="Arial" panose="020B0604020202020204" pitchFamily="34" charset="0"/>
              </a:rPr>
              <a:t>Small credit providers are lending institutions </a:t>
            </a:r>
            <a:r>
              <a:rPr lang="en-ZA" altLang="en-US" sz="1600" dirty="0">
                <a:solidFill>
                  <a:srgbClr val="000000"/>
                </a:solidFill>
                <a:latin typeface="+mn-lt"/>
                <a:cs typeface="Arial" panose="020B0604020202020204" pitchFamily="34" charset="0"/>
              </a:rPr>
              <a:t>with </a:t>
            </a:r>
            <a:r>
              <a:rPr lang="en-ZA" altLang="en-US" sz="1600" b="1" dirty="0">
                <a:latin typeface="+mn-lt"/>
                <a:cs typeface="Arial" panose="020B0604020202020204" pitchFamily="34" charset="0"/>
              </a:rPr>
              <a:t>Total Principal Debt less than &lt; R5 million</a:t>
            </a:r>
            <a:r>
              <a:rPr lang="en-ZA" altLang="en-US" sz="1600" dirty="0">
                <a:latin typeface="+mn-lt"/>
                <a:cs typeface="Arial" panose="020B0604020202020204" pitchFamily="34" charset="0"/>
              </a:rPr>
              <a:t>. </a:t>
            </a:r>
            <a:r>
              <a:rPr lang="en-US" altLang="en-US" sz="1600" dirty="0">
                <a:latin typeface="+mn-lt"/>
                <a:cs typeface="Arial" panose="020B0604020202020204" pitchFamily="34" charset="0"/>
              </a:rPr>
              <a:t>Most of these credit providers tend to service the last mile/ base of pyramid but often lack the capacity and capability to withstand challenging times (i.e.. Pandemic, Recession) and comply with the regulations of the National Credit Act. Some credit providers are located in remote parts of South Africa with limited internet connectivity. </a:t>
            </a:r>
          </a:p>
          <a:p>
            <a:pPr algn="just">
              <a:spcAft>
                <a:spcPts val="1200"/>
              </a:spcAft>
              <a:buNone/>
            </a:pPr>
            <a:r>
              <a:rPr lang="en-ZA" altLang="en-US" sz="1600" dirty="0">
                <a:latin typeface="+mn-lt"/>
                <a:cs typeface="Arial" panose="020B0604020202020204" pitchFamily="34" charset="0"/>
              </a:rPr>
              <a:t>Examples are credit providers offering:</a:t>
            </a:r>
          </a:p>
          <a:p>
            <a:pPr marL="342900" indent="-342900" algn="just"/>
            <a:r>
              <a:rPr lang="en-ZA" altLang="en-US" sz="1600" dirty="0">
                <a:solidFill>
                  <a:srgbClr val="000000"/>
                </a:solidFill>
                <a:latin typeface="+mn-lt"/>
                <a:ea typeface="MyriadPro-Light"/>
                <a:cs typeface="Arial" panose="020B0604020202020204" pitchFamily="34" charset="0"/>
              </a:rPr>
              <a:t>Short Term Credit : </a:t>
            </a:r>
          </a:p>
          <a:p>
            <a:pPr marL="1085850" lvl="1" indent="-342900" algn="just"/>
            <a:r>
              <a:rPr lang="en-ZA" altLang="en-US" sz="1600" dirty="0">
                <a:solidFill>
                  <a:srgbClr val="000000"/>
                </a:solidFill>
                <a:latin typeface="+mn-lt"/>
                <a:ea typeface="MyriadPro-Light"/>
                <a:cs typeface="Arial" panose="020B0604020202020204" pitchFamily="34" charset="0"/>
              </a:rPr>
              <a:t>Loan less or equal to R8000 and loan term less or equal to 6 months.</a:t>
            </a:r>
          </a:p>
          <a:p>
            <a:pPr marL="342900" indent="-342900" algn="just"/>
            <a:r>
              <a:rPr lang="en-ZA" altLang="en-US" sz="1600" dirty="0">
                <a:solidFill>
                  <a:srgbClr val="000000"/>
                </a:solidFill>
                <a:latin typeface="+mn-lt"/>
                <a:cs typeface="Arial" panose="020B0604020202020204" pitchFamily="34" charset="0"/>
              </a:rPr>
              <a:t>Developmental Credit: </a:t>
            </a:r>
          </a:p>
          <a:p>
            <a:pPr marL="1085850" lvl="1" indent="-342900" algn="just"/>
            <a:r>
              <a:rPr lang="en-ZA" altLang="en-US" sz="1600" dirty="0">
                <a:solidFill>
                  <a:srgbClr val="000000"/>
                </a:solidFill>
                <a:latin typeface="+mn-lt"/>
                <a:ea typeface="MyriadPro-Light"/>
                <a:cs typeface="Arial" panose="020B0604020202020204" pitchFamily="34" charset="0"/>
              </a:rPr>
              <a:t>Educational loan;  small business loan; building or expansion of low-income housing loans, and farming equipment loans.</a:t>
            </a:r>
            <a:endParaRPr lang="en-ZA" altLang="en-US" sz="1600" dirty="0">
              <a:latin typeface="+mn-lt"/>
              <a:cs typeface="Arial" panose="020B0604020202020204" pitchFamily="34" charset="0"/>
            </a:endParaRPr>
          </a:p>
          <a:p>
            <a:pPr algn="just">
              <a:spcBef>
                <a:spcPct val="0"/>
              </a:spcBef>
              <a:spcAft>
                <a:spcPts val="1200"/>
              </a:spcAft>
              <a:buNone/>
            </a:pPr>
            <a:r>
              <a:rPr lang="en-ZA" altLang="en-US" sz="1600" dirty="0">
                <a:latin typeface="+mn-lt"/>
                <a:cs typeface="Arial" panose="020B0604020202020204" pitchFamily="34" charset="0"/>
              </a:rPr>
              <a:t>The Tech Sprint will focus on two</a:t>
            </a:r>
            <a:r>
              <a:rPr lang="en-ZA" altLang="en-US" sz="1600" dirty="0">
                <a:solidFill>
                  <a:srgbClr val="0070C0"/>
                </a:solidFill>
                <a:latin typeface="+mn-lt"/>
                <a:cs typeface="Arial" panose="020B0604020202020204" pitchFamily="34" charset="0"/>
              </a:rPr>
              <a:t> </a:t>
            </a:r>
            <a:r>
              <a:rPr lang="en-ZA" altLang="en-US" sz="1600" dirty="0">
                <a:latin typeface="+mn-lt"/>
                <a:cs typeface="Arial" panose="020B0604020202020204" pitchFamily="34" charset="0"/>
              </a:rPr>
              <a:t>key elements that are critical in business sustainability and compliance. The small credit providers must have technology to enable :</a:t>
            </a:r>
          </a:p>
          <a:p>
            <a:pPr algn="just">
              <a:spcBef>
                <a:spcPct val="0"/>
              </a:spcBef>
              <a:spcAft>
                <a:spcPts val="1200"/>
              </a:spcAft>
            </a:pPr>
            <a:r>
              <a:rPr lang="en-ZA" altLang="en-US" sz="1600" b="1" u="sng" dirty="0">
                <a:latin typeface="+mn-lt"/>
                <a:cs typeface="Arial" panose="020B0604020202020204" pitchFamily="34" charset="0"/>
              </a:rPr>
              <a:t>Resilience</a:t>
            </a:r>
            <a:r>
              <a:rPr lang="en-ZA" altLang="en-US" sz="1600" dirty="0">
                <a:latin typeface="+mn-lt"/>
                <a:cs typeface="Arial" panose="020B0604020202020204" pitchFamily="34" charset="0"/>
              </a:rPr>
              <a:t>: enable digital onboarding and credit extension by small credit providers to underserved markets;</a:t>
            </a:r>
          </a:p>
          <a:p>
            <a:pPr algn="just">
              <a:spcBef>
                <a:spcPct val="0"/>
              </a:spcBef>
              <a:spcAft>
                <a:spcPts val="1200"/>
              </a:spcAft>
            </a:pPr>
            <a:r>
              <a:rPr lang="en-ZA" altLang="en-US" sz="1600" b="1" u="sng" dirty="0">
                <a:latin typeface="+mn-lt"/>
                <a:cs typeface="Arial" panose="020B0604020202020204" pitchFamily="34" charset="0"/>
              </a:rPr>
              <a:t>Compliance</a:t>
            </a:r>
            <a:r>
              <a:rPr lang="en-ZA" altLang="en-US" sz="1600" dirty="0">
                <a:latin typeface="+mn-lt"/>
                <a:cs typeface="Arial" panose="020B0604020202020204" pitchFamily="34" charset="0"/>
              </a:rPr>
              <a:t>: ensure effective participation in information sharing, submission and regulatory reporting.    </a:t>
            </a:r>
            <a:endParaRPr lang="en-US" altLang="en-US" sz="1600" dirty="0">
              <a:latin typeface="+mn-lt"/>
              <a:cs typeface="Arial" panose="020B0604020202020204" pitchFamily="34" charset="0"/>
            </a:endParaRPr>
          </a:p>
        </p:txBody>
      </p:sp>
    </p:spTree>
    <p:extLst>
      <p:ext uri="{BB962C8B-B14F-4D97-AF65-F5344CB8AC3E}">
        <p14:creationId xmlns:p14="http://schemas.microsoft.com/office/powerpoint/2010/main" val="2324984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g1fd18d66b65_0_0"/>
          <p:cNvSpPr txBox="1">
            <a:spLocks noGrp="1"/>
          </p:cNvSpPr>
          <p:nvPr>
            <p:ph type="sldNum" idx="12"/>
          </p:nvPr>
        </p:nvSpPr>
        <p:spPr>
          <a:xfrm>
            <a:off x="7981950" y="6356351"/>
            <a:ext cx="2057400" cy="365100"/>
          </a:xfrm>
          <a:prstGeom prst="rect">
            <a:avLst/>
          </a:prstGeom>
          <a:noFill/>
          <a:ln>
            <a:noFill/>
          </a:ln>
        </p:spPr>
        <p:txBody>
          <a:bodyPr spcFirstLastPara="1" vert="horz" wrap="square" lIns="91425" tIns="45700" rIns="91425" bIns="45700" rtlCol="0" anchor="ctr" anchorCtr="0">
            <a:noAutofit/>
          </a:bodyPr>
          <a:lstStyle/>
          <a:p>
            <a:fld id="{00000000-1234-1234-1234-123412341234}" type="slidenum">
              <a:rPr lang="en-ZA"/>
              <a:pPr/>
              <a:t>2</a:t>
            </a:fld>
            <a:endParaRPr dirty="0"/>
          </a:p>
        </p:txBody>
      </p:sp>
      <p:cxnSp>
        <p:nvCxnSpPr>
          <p:cNvPr id="2" name="Straight Connector 1">
            <a:extLst>
              <a:ext uri="{FF2B5EF4-FFF2-40B4-BE49-F238E27FC236}">
                <a16:creationId xmlns:a16="http://schemas.microsoft.com/office/drawing/2014/main" id="{0F76EDA5-CCC4-B5BB-E807-B754065D82C9}"/>
              </a:ext>
            </a:extLst>
          </p:cNvPr>
          <p:cNvCxnSpPr/>
          <p:nvPr/>
        </p:nvCxnSpPr>
        <p:spPr>
          <a:xfrm>
            <a:off x="261257" y="721601"/>
            <a:ext cx="1142564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9295EF96-8D9B-3EE5-CAD0-26A8B3CFC0B3}"/>
              </a:ext>
            </a:extLst>
          </p:cNvPr>
          <p:cNvSpPr txBox="1">
            <a:spLocks/>
          </p:cNvSpPr>
          <p:nvPr/>
        </p:nvSpPr>
        <p:spPr>
          <a:xfrm>
            <a:off x="685800" y="200297"/>
            <a:ext cx="10182497" cy="435430"/>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solidFill>
                  <a:srgbClr val="009FDA"/>
                </a:solidFill>
                <a:latin typeface="Andes" panose="02000000000000000000" pitchFamily="50" charset="0"/>
                <a:cs typeface="Arial"/>
              </a:rPr>
              <a:t>PROBLEM STATEMENT USE CASES</a:t>
            </a:r>
            <a:endParaRPr lang="en-US" sz="2800" b="1" dirty="0">
              <a:solidFill>
                <a:schemeClr val="accent5">
                  <a:lumMod val="75000"/>
                </a:schemeClr>
              </a:solidFill>
            </a:endParaRPr>
          </a:p>
        </p:txBody>
      </p:sp>
      <p:pic>
        <p:nvPicPr>
          <p:cNvPr id="4" name="Picture 67">
            <a:extLst>
              <a:ext uri="{FF2B5EF4-FFF2-40B4-BE49-F238E27FC236}">
                <a16:creationId xmlns:a16="http://schemas.microsoft.com/office/drawing/2014/main" id="{B20BEF1D-F858-4A32-9982-26F5CD6A3BA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28536"/>
          <a:stretch>
            <a:fillRect/>
          </a:stretch>
        </p:blipFill>
        <p:spPr>
          <a:xfrm>
            <a:off x="8461094" y="6080288"/>
            <a:ext cx="4231440" cy="777712"/>
          </a:xfrm>
          <a:prstGeom prst="rect">
            <a:avLst/>
          </a:prstGeom>
        </p:spPr>
      </p:pic>
      <p:pic>
        <p:nvPicPr>
          <p:cNvPr id="5" name="Picture 4">
            <a:extLst>
              <a:ext uri="{FF2B5EF4-FFF2-40B4-BE49-F238E27FC236}">
                <a16:creationId xmlns:a16="http://schemas.microsoft.com/office/drawing/2014/main" id="{2AE1A308-2CEC-9328-56CA-CBD999AB394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223" y="6184056"/>
            <a:ext cx="1707427" cy="652381"/>
          </a:xfrm>
          <a:prstGeom prst="rect">
            <a:avLst/>
          </a:prstGeom>
          <a:noFill/>
          <a:ln>
            <a:noFill/>
          </a:ln>
        </p:spPr>
      </p:pic>
      <p:sp>
        <p:nvSpPr>
          <p:cNvPr id="6" name="TextBox 5">
            <a:extLst>
              <a:ext uri="{FF2B5EF4-FFF2-40B4-BE49-F238E27FC236}">
                <a16:creationId xmlns:a16="http://schemas.microsoft.com/office/drawing/2014/main" id="{B784494B-FE50-80BA-412C-CC4468167698}"/>
              </a:ext>
            </a:extLst>
          </p:cNvPr>
          <p:cNvSpPr txBox="1"/>
          <p:nvPr/>
        </p:nvSpPr>
        <p:spPr>
          <a:xfrm>
            <a:off x="431800" y="1181468"/>
            <a:ext cx="10853526" cy="4185761"/>
          </a:xfrm>
          <a:prstGeom prst="rect">
            <a:avLst/>
          </a:prstGeom>
          <a:noFill/>
        </p:spPr>
        <p:txBody>
          <a:bodyPr wrap="square" rtlCol="0">
            <a:spAutoFit/>
          </a:bodyPr>
          <a:lstStyle/>
          <a:p>
            <a:pPr algn="just">
              <a:spcAft>
                <a:spcPts val="1200"/>
              </a:spcAft>
              <a:buNone/>
              <a:defRPr/>
            </a:pPr>
            <a:r>
              <a:rPr lang="en-US" altLang="en-US" sz="1600" b="1" dirty="0"/>
              <a:t>How can technology and innovation be used to promote </a:t>
            </a:r>
            <a:r>
              <a:rPr lang="en-US" altLang="en-US" sz="1600" b="1" u="sng" dirty="0"/>
              <a:t>affordable</a:t>
            </a:r>
            <a:r>
              <a:rPr lang="en-US" altLang="en-US" sz="1600" b="1" dirty="0"/>
              <a:t> digitisation of small credit providers?</a:t>
            </a:r>
            <a:r>
              <a:rPr lang="en-US" altLang="en-US" sz="1600" b="1" i="1" dirty="0"/>
              <a:t> </a:t>
            </a:r>
          </a:p>
          <a:p>
            <a:pPr marL="342900" indent="-342900" algn="just">
              <a:spcAft>
                <a:spcPts val="1200"/>
              </a:spcAft>
              <a:buFont typeface="Arial" panose="020B0604020202020204" pitchFamily="34" charset="0"/>
              <a:buChar char="•"/>
              <a:defRPr/>
            </a:pPr>
            <a:r>
              <a:rPr lang="en-US" altLang="en-US" sz="1600" dirty="0"/>
              <a:t>How can small credit providers conduct digital credit extension including affordability assessments?</a:t>
            </a:r>
          </a:p>
          <a:p>
            <a:pPr marL="342900" indent="-342900" algn="just">
              <a:spcAft>
                <a:spcPts val="1200"/>
              </a:spcAft>
              <a:buFont typeface="Arial" panose="020B0604020202020204" pitchFamily="34" charset="0"/>
              <a:buChar char="•"/>
              <a:defRPr/>
            </a:pPr>
            <a:r>
              <a:rPr lang="en-US" altLang="en-US" sz="1600" dirty="0"/>
              <a:t>How can we promote cost effective access and usage of credit reporting systems by small credit providers?</a:t>
            </a:r>
          </a:p>
          <a:p>
            <a:pPr marL="342900" indent="-342900" algn="just">
              <a:spcAft>
                <a:spcPts val="1200"/>
              </a:spcAft>
              <a:buFont typeface="Arial" panose="020B0604020202020204" pitchFamily="34" charset="0"/>
              <a:buChar char="•"/>
              <a:defRPr/>
            </a:pPr>
            <a:r>
              <a:rPr lang="en-US" altLang="en-US" sz="1600" dirty="0"/>
              <a:t>How can we help small providers to improve their resilience and ability to withstand the impact of natural disasters and pandemics?</a:t>
            </a:r>
          </a:p>
          <a:p>
            <a:pPr marL="342900" indent="-342900" algn="just">
              <a:spcAft>
                <a:spcPts val="1200"/>
              </a:spcAft>
              <a:buFont typeface="Arial" panose="020B0604020202020204" pitchFamily="34" charset="0"/>
              <a:buChar char="•"/>
              <a:defRPr/>
            </a:pPr>
            <a:r>
              <a:rPr lang="en-US" altLang="en-US" sz="1600" dirty="0"/>
              <a:t>How can we help small providers to reduce their operating costs and the interest rate that they charge?</a:t>
            </a:r>
          </a:p>
          <a:p>
            <a:pPr marL="342900" indent="-342900" algn="just">
              <a:spcAft>
                <a:spcPts val="1200"/>
              </a:spcAft>
              <a:buFont typeface="Arial" panose="020B0604020202020204" pitchFamily="34" charset="0"/>
              <a:buChar char="•"/>
              <a:defRPr/>
            </a:pPr>
            <a:endParaRPr lang="en-US" altLang="en-US" sz="1600" dirty="0"/>
          </a:p>
          <a:p>
            <a:pPr algn="just">
              <a:spcAft>
                <a:spcPts val="1200"/>
              </a:spcAft>
              <a:buNone/>
              <a:defRPr/>
            </a:pPr>
            <a:r>
              <a:rPr lang="en-ZA" altLang="en-US" sz="1600" b="1" dirty="0"/>
              <a:t>How can technology and innovation enable </a:t>
            </a:r>
            <a:r>
              <a:rPr lang="en-ZA" altLang="en-US" sz="1600" b="1" u="sng" dirty="0"/>
              <a:t>information sharing and regulatory compliance</a:t>
            </a:r>
            <a:r>
              <a:rPr lang="en-ZA" altLang="en-US" sz="1600" b="1" dirty="0"/>
              <a:t> by small credit providers? </a:t>
            </a:r>
          </a:p>
          <a:p>
            <a:pPr marL="342900" indent="-342900" algn="just">
              <a:spcAft>
                <a:spcPts val="1200"/>
              </a:spcAft>
              <a:buFont typeface="Arial" panose="020B0604020202020204" pitchFamily="34" charset="0"/>
              <a:buChar char="•"/>
              <a:defRPr/>
            </a:pPr>
            <a:r>
              <a:rPr lang="en-US" altLang="en-US" sz="1600" dirty="0"/>
              <a:t>How can small providers sustainably submit data to the credit reporting industry?</a:t>
            </a:r>
          </a:p>
          <a:p>
            <a:pPr marL="342900" indent="-342900" algn="just">
              <a:spcAft>
                <a:spcPts val="1200"/>
              </a:spcAft>
              <a:buFont typeface="Arial" panose="020B0604020202020204" pitchFamily="34" charset="0"/>
              <a:buChar char="•"/>
              <a:defRPr/>
            </a:pPr>
            <a:r>
              <a:rPr lang="en-US" altLang="en-US" sz="1600" dirty="0"/>
              <a:t>How do we enhance regulatory reporting and compliance with regulations?</a:t>
            </a:r>
          </a:p>
          <a:p>
            <a:pPr marL="342900" indent="-342900" algn="just">
              <a:spcAft>
                <a:spcPts val="1200"/>
              </a:spcAft>
              <a:buFont typeface="Arial" panose="020B0604020202020204" pitchFamily="34" charset="0"/>
              <a:buChar char="•"/>
              <a:defRPr/>
            </a:pPr>
            <a:r>
              <a:rPr lang="en-US" altLang="en-US" sz="1600" dirty="0"/>
              <a:t>How do we ensure cost effective participation of small credit providers?</a:t>
            </a:r>
            <a:endParaRPr lang="en-US" altLang="en-US" sz="1600" strike="sngStrike" dirty="0"/>
          </a:p>
        </p:txBody>
      </p:sp>
    </p:spTree>
    <p:extLst>
      <p:ext uri="{BB962C8B-B14F-4D97-AF65-F5344CB8AC3E}">
        <p14:creationId xmlns:p14="http://schemas.microsoft.com/office/powerpoint/2010/main" val="2032342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3396</TotalTime>
  <Words>353</Words>
  <Application>Microsoft Office PowerPoint</Application>
  <PresentationFormat>Widescreen</PresentationFormat>
  <Paragraphs>24</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Andes</vt:lpstr>
      <vt:lpstr>Arial</vt:lpstr>
      <vt:lpstr>Calibri</vt:lpstr>
      <vt:lpstr>Calibri Light</vt:lpstr>
      <vt:lpstr>MyriadPro-Light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Collen Masunda</dc:creator>
  <cp:lastModifiedBy>Jimmy Golele</cp:lastModifiedBy>
  <cp:revision>63</cp:revision>
  <dcterms:created xsi:type="dcterms:W3CDTF">2021-03-30T12:46:25Z</dcterms:created>
  <dcterms:modified xsi:type="dcterms:W3CDTF">2023-03-22T08:15:12Z</dcterms:modified>
</cp:coreProperties>
</file>